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3162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1606987"/>
            <a:ext cx="7556421" cy="2934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Racism and Discrimination: An In-depth Analysis</a:t>
            </a:r>
            <a:endParaRPr lang="en-US" sz="6162" dirty="0"/>
          </a:p>
        </p:txBody>
      </p:sp>
      <p:sp>
        <p:nvSpPr>
          <p:cNvPr id="6" name="Text 2"/>
          <p:cNvSpPr/>
          <p:nvPr/>
        </p:nvSpPr>
        <p:spPr>
          <a:xfrm>
            <a:off x="6280190" y="4881801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presentation examines the complex and pervasive issues of racism and discrimination, exploring their definitions, impacts, historical context, and potential solutions.</a:t>
            </a:r>
            <a:endParaRPr lang="en-US" sz="1786" dirty="0"/>
          </a:p>
        </p:txBody>
      </p:sp>
      <p:sp>
        <p:nvSpPr>
          <p:cNvPr id="7" name="Shape 3"/>
          <p:cNvSpPr/>
          <p:nvPr/>
        </p:nvSpPr>
        <p:spPr>
          <a:xfrm>
            <a:off x="6280190" y="624256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6756440" y="6225659"/>
            <a:ext cx="4652963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26"/>
              </a:lnSpc>
              <a:buNone/>
            </a:pPr>
            <a:r>
              <a:rPr lang="en-US" sz="2233" b="1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</a:rPr>
              <a:t>Rachael </a:t>
            </a:r>
            <a:r>
              <a:rPr lang="en-US" sz="2233" b="1" dirty="0" err="1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</a:rPr>
              <a:t>Mawia</a:t>
            </a:r>
            <a:endParaRPr lang="en-US" sz="223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546396"/>
            <a:ext cx="6291263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Definition and Impact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793790" y="48504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3"/>
          <p:cNvSpPr/>
          <p:nvPr/>
        </p:nvSpPr>
        <p:spPr>
          <a:xfrm>
            <a:off x="976908" y="4935498"/>
            <a:ext cx="143947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679" dirty="0"/>
          </a:p>
        </p:txBody>
      </p:sp>
      <p:sp>
        <p:nvSpPr>
          <p:cNvPr id="8" name="Text 4"/>
          <p:cNvSpPr/>
          <p:nvPr/>
        </p:nvSpPr>
        <p:spPr>
          <a:xfrm>
            <a:off x="1530906" y="485048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Racism</a:t>
            </a:r>
            <a:endParaRPr lang="en-US" sz="2233" dirty="0"/>
          </a:p>
        </p:txBody>
      </p:sp>
      <p:sp>
        <p:nvSpPr>
          <p:cNvPr id="9" name="Text 5"/>
          <p:cNvSpPr/>
          <p:nvPr/>
        </p:nvSpPr>
        <p:spPr>
          <a:xfrm>
            <a:off x="1530906" y="5340906"/>
            <a:ext cx="3459242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belief that different races possess distinct characteristics, abilities, or qualities, which can be used to differentiate them as inferior or superior to one another.</a:t>
            </a:r>
            <a:endParaRPr lang="en-US" sz="1786" dirty="0"/>
          </a:p>
        </p:txBody>
      </p:sp>
      <p:sp>
        <p:nvSpPr>
          <p:cNvPr id="10" name="Shape 6"/>
          <p:cNvSpPr/>
          <p:nvPr/>
        </p:nvSpPr>
        <p:spPr>
          <a:xfrm>
            <a:off x="5216962" y="48504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7"/>
          <p:cNvSpPr/>
          <p:nvPr/>
        </p:nvSpPr>
        <p:spPr>
          <a:xfrm>
            <a:off x="5366147" y="4935498"/>
            <a:ext cx="211931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679" dirty="0"/>
          </a:p>
        </p:txBody>
      </p:sp>
      <p:sp>
        <p:nvSpPr>
          <p:cNvPr id="12" name="Text 8"/>
          <p:cNvSpPr/>
          <p:nvPr/>
        </p:nvSpPr>
        <p:spPr>
          <a:xfrm>
            <a:off x="5954078" y="485048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Discrimination</a:t>
            </a:r>
            <a:endParaRPr lang="en-US" sz="2233" dirty="0"/>
          </a:p>
        </p:txBody>
      </p:sp>
      <p:sp>
        <p:nvSpPr>
          <p:cNvPr id="13" name="Text 9"/>
          <p:cNvSpPr/>
          <p:nvPr/>
        </p:nvSpPr>
        <p:spPr>
          <a:xfrm>
            <a:off x="5954078" y="5340906"/>
            <a:ext cx="3459242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unjust or prejudicial treatment of different categories of people, often based on race, age, gender, or sexual orientation.</a:t>
            </a:r>
            <a:endParaRPr lang="en-US" sz="1786" dirty="0"/>
          </a:p>
        </p:txBody>
      </p:sp>
      <p:sp>
        <p:nvSpPr>
          <p:cNvPr id="14" name="Shape 10"/>
          <p:cNvSpPr/>
          <p:nvPr/>
        </p:nvSpPr>
        <p:spPr>
          <a:xfrm>
            <a:off x="9640133" y="48504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5" name="Text 11"/>
          <p:cNvSpPr/>
          <p:nvPr/>
        </p:nvSpPr>
        <p:spPr>
          <a:xfrm>
            <a:off x="9789795" y="4935498"/>
            <a:ext cx="21097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679" dirty="0"/>
          </a:p>
        </p:txBody>
      </p:sp>
      <p:sp>
        <p:nvSpPr>
          <p:cNvPr id="16" name="Text 12"/>
          <p:cNvSpPr/>
          <p:nvPr/>
        </p:nvSpPr>
        <p:spPr>
          <a:xfrm>
            <a:off x="10377249" y="485048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Impact</a:t>
            </a:r>
            <a:endParaRPr lang="en-US" sz="2233" dirty="0"/>
          </a:p>
        </p:txBody>
      </p:sp>
      <p:sp>
        <p:nvSpPr>
          <p:cNvPr id="17" name="Text 13"/>
          <p:cNvSpPr/>
          <p:nvPr/>
        </p:nvSpPr>
        <p:spPr>
          <a:xfrm>
            <a:off x="10377249" y="5340906"/>
            <a:ext cx="3459242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Both racism and discrimination can lead to significant negative consequences, including social exclusion, economic inequality, and psychological harm.</a:t>
            </a:r>
            <a:endParaRPr lang="en-US" sz="1786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177058"/>
            <a:ext cx="10547509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Systemic Racism and Discrimination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3452813"/>
            <a:ext cx="2974896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Institutional Policies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Systemic racism refers to the ingrained biases and inequities within institutions, such as the criminal justice system, education system, and healthcare system.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Historical Practices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Systemic racism has roots in historical practices like slavery, colonialism, and segregation, which have created lasting inequalities.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Social Structures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Social structures perpetuate these inequalities, often through policies and practices that disproportionately disadvantage certain racial groups.</a:t>
            </a:r>
            <a:endParaRPr lang="en-US" sz="178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0428" y="1094542"/>
            <a:ext cx="5968484" cy="5092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11"/>
              </a:lnSpc>
              <a:buNone/>
            </a:pPr>
            <a:r>
              <a:rPr lang="en-US" sz="3208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Individual Prejudice and Bias</a:t>
            </a:r>
            <a:endParaRPr lang="en-US" sz="3208" dirty="0"/>
          </a:p>
        </p:txBody>
      </p:sp>
      <p:sp>
        <p:nvSpPr>
          <p:cNvPr id="6" name="Shape 2"/>
          <p:cNvSpPr/>
          <p:nvPr/>
        </p:nvSpPr>
        <p:spPr>
          <a:xfrm>
            <a:off x="803434" y="1848207"/>
            <a:ext cx="22860" cy="5286851"/>
          </a:xfrm>
          <a:prstGeom prst="roundRect">
            <a:avLst>
              <a:gd name="adj" fmla="val 106949"/>
            </a:avLst>
          </a:prstGeom>
          <a:solidFill>
            <a:srgbClr val="3F3F44"/>
          </a:solidFill>
          <a:ln/>
        </p:spPr>
      </p:sp>
      <p:sp>
        <p:nvSpPr>
          <p:cNvPr id="7" name="Shape 3"/>
          <p:cNvSpPr/>
          <p:nvPr/>
        </p:nvSpPr>
        <p:spPr>
          <a:xfrm>
            <a:off x="975360" y="2203490"/>
            <a:ext cx="570428" cy="22860"/>
          </a:xfrm>
          <a:prstGeom prst="roundRect">
            <a:avLst>
              <a:gd name="adj" fmla="val 106949"/>
            </a:avLst>
          </a:prstGeom>
          <a:solidFill>
            <a:srgbClr val="3F3F44"/>
          </a:solidFill>
          <a:ln/>
        </p:spPr>
      </p:sp>
      <p:sp>
        <p:nvSpPr>
          <p:cNvPr id="8" name="Shape 4"/>
          <p:cNvSpPr/>
          <p:nvPr/>
        </p:nvSpPr>
        <p:spPr>
          <a:xfrm>
            <a:off x="631508" y="2031563"/>
            <a:ext cx="366712" cy="366713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763072" y="2092643"/>
            <a:ext cx="103465" cy="244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5"/>
              </a:lnSpc>
              <a:buNone/>
            </a:pPr>
            <a:r>
              <a:rPr lang="en-US" sz="192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1925" dirty="0"/>
          </a:p>
        </p:txBody>
      </p:sp>
      <p:sp>
        <p:nvSpPr>
          <p:cNvPr id="10" name="Text 6"/>
          <p:cNvSpPr/>
          <p:nvPr/>
        </p:nvSpPr>
        <p:spPr>
          <a:xfrm>
            <a:off x="1711285" y="2011085"/>
            <a:ext cx="2037278" cy="2545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5"/>
              </a:lnSpc>
              <a:buNone/>
            </a:pPr>
            <a:r>
              <a:rPr lang="en-US" sz="1604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Unconscious Bias</a:t>
            </a:r>
            <a:endParaRPr lang="en-US" sz="1604" dirty="0"/>
          </a:p>
        </p:txBody>
      </p:sp>
      <p:sp>
        <p:nvSpPr>
          <p:cNvPr id="11" name="Text 7"/>
          <p:cNvSpPr/>
          <p:nvPr/>
        </p:nvSpPr>
        <p:spPr>
          <a:xfrm>
            <a:off x="1711285" y="2363391"/>
            <a:ext cx="6862286" cy="521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53"/>
              </a:lnSpc>
              <a:buNone/>
            </a:pPr>
            <a:r>
              <a:rPr lang="en-US" sz="1283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Unconscious bias refers to the automatic judgments and associations that people make without conscious awareness.</a:t>
            </a:r>
            <a:endParaRPr lang="en-US" sz="1283" dirty="0"/>
          </a:p>
        </p:txBody>
      </p:sp>
      <p:sp>
        <p:nvSpPr>
          <p:cNvPr id="12" name="Shape 8"/>
          <p:cNvSpPr/>
          <p:nvPr/>
        </p:nvSpPr>
        <p:spPr>
          <a:xfrm>
            <a:off x="975360" y="3565922"/>
            <a:ext cx="570428" cy="22860"/>
          </a:xfrm>
          <a:prstGeom prst="roundRect">
            <a:avLst>
              <a:gd name="adj" fmla="val 106949"/>
            </a:avLst>
          </a:prstGeom>
          <a:solidFill>
            <a:srgbClr val="3F3F44"/>
          </a:solidFill>
          <a:ln/>
        </p:spPr>
      </p:sp>
      <p:sp>
        <p:nvSpPr>
          <p:cNvPr id="13" name="Shape 9"/>
          <p:cNvSpPr/>
          <p:nvPr/>
        </p:nvSpPr>
        <p:spPr>
          <a:xfrm>
            <a:off x="631508" y="3393996"/>
            <a:ext cx="366712" cy="366713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0"/>
          <p:cNvSpPr/>
          <p:nvPr/>
        </p:nvSpPr>
        <p:spPr>
          <a:xfrm>
            <a:off x="738664" y="3455075"/>
            <a:ext cx="152400" cy="244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5"/>
              </a:lnSpc>
              <a:buNone/>
            </a:pPr>
            <a:r>
              <a:rPr lang="en-US" sz="192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1925" dirty="0"/>
          </a:p>
        </p:txBody>
      </p:sp>
      <p:sp>
        <p:nvSpPr>
          <p:cNvPr id="15" name="Text 11"/>
          <p:cNvSpPr/>
          <p:nvPr/>
        </p:nvSpPr>
        <p:spPr>
          <a:xfrm>
            <a:off x="1711285" y="3373517"/>
            <a:ext cx="2037278" cy="2545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5"/>
              </a:lnSpc>
              <a:buNone/>
            </a:pPr>
            <a:r>
              <a:rPr lang="en-US" sz="1604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Stereotypes</a:t>
            </a:r>
            <a:endParaRPr lang="en-US" sz="1604" dirty="0"/>
          </a:p>
        </p:txBody>
      </p:sp>
      <p:sp>
        <p:nvSpPr>
          <p:cNvPr id="16" name="Text 12"/>
          <p:cNvSpPr/>
          <p:nvPr/>
        </p:nvSpPr>
        <p:spPr>
          <a:xfrm>
            <a:off x="1711285" y="3725823"/>
            <a:ext cx="6862286" cy="521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53"/>
              </a:lnSpc>
              <a:buNone/>
            </a:pPr>
            <a:r>
              <a:rPr lang="en-US" sz="1283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Stereotypes are simplified and often inaccurate generalizations about entire groups of people, which can reinforce prejudices.</a:t>
            </a:r>
            <a:endParaRPr lang="en-US" sz="1283" dirty="0"/>
          </a:p>
        </p:txBody>
      </p:sp>
      <p:sp>
        <p:nvSpPr>
          <p:cNvPr id="17" name="Shape 13"/>
          <p:cNvSpPr/>
          <p:nvPr/>
        </p:nvSpPr>
        <p:spPr>
          <a:xfrm>
            <a:off x="975360" y="4928354"/>
            <a:ext cx="570428" cy="22860"/>
          </a:xfrm>
          <a:prstGeom prst="roundRect">
            <a:avLst>
              <a:gd name="adj" fmla="val 106949"/>
            </a:avLst>
          </a:prstGeom>
          <a:solidFill>
            <a:srgbClr val="3F3F44"/>
          </a:solidFill>
          <a:ln/>
        </p:spPr>
      </p:sp>
      <p:sp>
        <p:nvSpPr>
          <p:cNvPr id="18" name="Shape 14"/>
          <p:cNvSpPr/>
          <p:nvPr/>
        </p:nvSpPr>
        <p:spPr>
          <a:xfrm>
            <a:off x="631508" y="4756428"/>
            <a:ext cx="366712" cy="366713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9" name="Text 15"/>
          <p:cNvSpPr/>
          <p:nvPr/>
        </p:nvSpPr>
        <p:spPr>
          <a:xfrm>
            <a:off x="739021" y="4817507"/>
            <a:ext cx="151567" cy="244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5"/>
              </a:lnSpc>
              <a:buNone/>
            </a:pPr>
            <a:r>
              <a:rPr lang="en-US" sz="192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1925" dirty="0"/>
          </a:p>
        </p:txBody>
      </p:sp>
      <p:sp>
        <p:nvSpPr>
          <p:cNvPr id="20" name="Text 16"/>
          <p:cNvSpPr/>
          <p:nvPr/>
        </p:nvSpPr>
        <p:spPr>
          <a:xfrm>
            <a:off x="1711285" y="4735949"/>
            <a:ext cx="2037278" cy="2545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5"/>
              </a:lnSpc>
              <a:buNone/>
            </a:pPr>
            <a:r>
              <a:rPr lang="en-US" sz="1604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Prejudice</a:t>
            </a:r>
            <a:endParaRPr lang="en-US" sz="1604" dirty="0"/>
          </a:p>
        </p:txBody>
      </p:sp>
      <p:sp>
        <p:nvSpPr>
          <p:cNvPr id="21" name="Text 17"/>
          <p:cNvSpPr/>
          <p:nvPr/>
        </p:nvSpPr>
        <p:spPr>
          <a:xfrm>
            <a:off x="1711285" y="5088255"/>
            <a:ext cx="6862286" cy="521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53"/>
              </a:lnSpc>
              <a:buNone/>
            </a:pPr>
            <a:r>
              <a:rPr lang="en-US" sz="1283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Prejudice is a preconceived opinion or feeling, often negative, about a person or group of people.</a:t>
            </a:r>
            <a:endParaRPr lang="en-US" sz="1283" dirty="0"/>
          </a:p>
        </p:txBody>
      </p:sp>
      <p:sp>
        <p:nvSpPr>
          <p:cNvPr id="22" name="Shape 18"/>
          <p:cNvSpPr/>
          <p:nvPr/>
        </p:nvSpPr>
        <p:spPr>
          <a:xfrm>
            <a:off x="975360" y="6290786"/>
            <a:ext cx="570428" cy="22860"/>
          </a:xfrm>
          <a:prstGeom prst="roundRect">
            <a:avLst>
              <a:gd name="adj" fmla="val 106949"/>
            </a:avLst>
          </a:prstGeom>
          <a:solidFill>
            <a:srgbClr val="3F3F44"/>
          </a:solidFill>
          <a:ln/>
        </p:spPr>
      </p:sp>
      <p:sp>
        <p:nvSpPr>
          <p:cNvPr id="23" name="Shape 19"/>
          <p:cNvSpPr/>
          <p:nvPr/>
        </p:nvSpPr>
        <p:spPr>
          <a:xfrm>
            <a:off x="631508" y="6118860"/>
            <a:ext cx="366712" cy="366713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24" name="Text 20"/>
          <p:cNvSpPr/>
          <p:nvPr/>
        </p:nvSpPr>
        <p:spPr>
          <a:xfrm>
            <a:off x="735092" y="6179939"/>
            <a:ext cx="159425" cy="244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5"/>
              </a:lnSpc>
              <a:buNone/>
            </a:pPr>
            <a:r>
              <a:rPr lang="en-US" sz="192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4</a:t>
            </a:r>
            <a:endParaRPr lang="en-US" sz="1925" dirty="0"/>
          </a:p>
        </p:txBody>
      </p:sp>
      <p:sp>
        <p:nvSpPr>
          <p:cNvPr id="25" name="Text 21"/>
          <p:cNvSpPr/>
          <p:nvPr/>
        </p:nvSpPr>
        <p:spPr>
          <a:xfrm>
            <a:off x="1711285" y="6098381"/>
            <a:ext cx="2037278" cy="2545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5"/>
              </a:lnSpc>
              <a:buNone/>
            </a:pPr>
            <a:r>
              <a:rPr lang="en-US" sz="1604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Discrimination</a:t>
            </a:r>
            <a:endParaRPr lang="en-US" sz="1604" dirty="0"/>
          </a:p>
        </p:txBody>
      </p:sp>
      <p:sp>
        <p:nvSpPr>
          <p:cNvPr id="26" name="Text 22"/>
          <p:cNvSpPr/>
          <p:nvPr/>
        </p:nvSpPr>
        <p:spPr>
          <a:xfrm>
            <a:off x="1711285" y="6450687"/>
            <a:ext cx="6862286" cy="521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53"/>
              </a:lnSpc>
              <a:buNone/>
            </a:pPr>
            <a:r>
              <a:rPr lang="en-US" sz="1283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Discrimination is the action of treating someone differently based on their race, ethnicity, gender, or other protected characteristics.</a:t>
            </a:r>
            <a:endParaRPr lang="en-US" sz="1283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356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37166" y="3144679"/>
            <a:ext cx="5512594" cy="5840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98"/>
              </a:lnSpc>
              <a:buNone/>
            </a:pPr>
            <a:r>
              <a:rPr lang="en-US" sz="3678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Historical Perspectives</a:t>
            </a:r>
            <a:endParaRPr lang="en-US" sz="3678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7166" y="4008953"/>
            <a:ext cx="3088958" cy="74735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323975" y="5036582"/>
            <a:ext cx="2335649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83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Slavery</a:t>
            </a:r>
            <a:endParaRPr lang="en-US" sz="1839" dirty="0"/>
          </a:p>
        </p:txBody>
      </p:sp>
      <p:sp>
        <p:nvSpPr>
          <p:cNvPr id="8" name="Text 3"/>
          <p:cNvSpPr/>
          <p:nvPr/>
        </p:nvSpPr>
        <p:spPr>
          <a:xfrm>
            <a:off x="1323975" y="5440561"/>
            <a:ext cx="2715339" cy="8965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4"/>
              </a:lnSpc>
              <a:buNone/>
            </a:pPr>
            <a:r>
              <a:rPr lang="en-US" sz="147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transatlantic slave trade and its lasting impact on racial hierarchies and inequality.</a:t>
            </a:r>
            <a:endParaRPr lang="en-US" sz="1471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6123" y="4008953"/>
            <a:ext cx="3089077" cy="74735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412933" y="5036582"/>
            <a:ext cx="2335649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83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Colonialism</a:t>
            </a:r>
            <a:endParaRPr lang="en-US" sz="1839" dirty="0"/>
          </a:p>
        </p:txBody>
      </p:sp>
      <p:sp>
        <p:nvSpPr>
          <p:cNvPr id="11" name="Text 5"/>
          <p:cNvSpPr/>
          <p:nvPr/>
        </p:nvSpPr>
        <p:spPr>
          <a:xfrm>
            <a:off x="4412933" y="5440561"/>
            <a:ext cx="2715458" cy="17930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4"/>
              </a:lnSpc>
              <a:buNone/>
            </a:pPr>
            <a:r>
              <a:rPr lang="en-US" sz="147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colonization of various territories led to the exploitation of indigenous populations and the imposition of racialized power structures.</a:t>
            </a:r>
            <a:endParaRPr lang="en-US" sz="1471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4008953"/>
            <a:ext cx="3088958" cy="74735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502009" y="5036582"/>
            <a:ext cx="2335649" cy="291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83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Segregation</a:t>
            </a:r>
            <a:endParaRPr lang="en-US" sz="1839" dirty="0"/>
          </a:p>
        </p:txBody>
      </p:sp>
      <p:sp>
        <p:nvSpPr>
          <p:cNvPr id="14" name="Text 7"/>
          <p:cNvSpPr/>
          <p:nvPr/>
        </p:nvSpPr>
        <p:spPr>
          <a:xfrm>
            <a:off x="7502009" y="5440561"/>
            <a:ext cx="2715339" cy="17930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4"/>
              </a:lnSpc>
              <a:buNone/>
            </a:pPr>
            <a:r>
              <a:rPr lang="en-US" sz="147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enforced separation of people based on race, particularly in the United States, led to systematic discrimination and denial of rights.</a:t>
            </a:r>
            <a:endParaRPr lang="en-US" sz="1471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04158" y="4008953"/>
            <a:ext cx="3089077" cy="747355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590967" y="5036582"/>
            <a:ext cx="2715458" cy="5838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99"/>
              </a:lnSpc>
              <a:buNone/>
            </a:pPr>
            <a:r>
              <a:rPr lang="en-US" sz="183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Civil Rights Movements</a:t>
            </a:r>
            <a:endParaRPr lang="en-US" sz="1839" dirty="0"/>
          </a:p>
        </p:txBody>
      </p:sp>
      <p:sp>
        <p:nvSpPr>
          <p:cNvPr id="17" name="Text 9"/>
          <p:cNvSpPr/>
          <p:nvPr/>
        </p:nvSpPr>
        <p:spPr>
          <a:xfrm>
            <a:off x="10590967" y="5732502"/>
            <a:ext cx="2715458" cy="14942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4"/>
              </a:lnSpc>
              <a:buNone/>
            </a:pPr>
            <a:r>
              <a:rPr lang="en-US" sz="147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fight for racial equality and justice, including the Civil Rights Movement in the United States, challenged segregation and discrimination.</a:t>
            </a:r>
            <a:endParaRPr lang="en-US" sz="147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386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313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858" y="600908"/>
            <a:ext cx="6587966" cy="682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77"/>
              </a:lnSpc>
              <a:buNone/>
            </a:pPr>
            <a:r>
              <a:rPr lang="en-US" sz="4302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Societal Consequences</a:t>
            </a:r>
            <a:endParaRPr lang="en-US" sz="4302" dirty="0"/>
          </a:p>
        </p:txBody>
      </p:sp>
      <p:sp>
        <p:nvSpPr>
          <p:cNvPr id="6" name="Shape 2"/>
          <p:cNvSpPr/>
          <p:nvPr/>
        </p:nvSpPr>
        <p:spPr>
          <a:xfrm>
            <a:off x="764858" y="1611630"/>
            <a:ext cx="7614285" cy="6018848"/>
          </a:xfrm>
          <a:prstGeom prst="roundRect">
            <a:avLst>
              <a:gd name="adj" fmla="val 5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772478" y="1619250"/>
            <a:ext cx="7599045" cy="132611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990957" y="1757958"/>
            <a:ext cx="3358753" cy="3495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Social Exclusion</a:t>
            </a:r>
            <a:endParaRPr lang="en-US" sz="1721" dirty="0"/>
          </a:p>
        </p:txBody>
      </p:sp>
      <p:sp>
        <p:nvSpPr>
          <p:cNvPr id="9" name="Text 5"/>
          <p:cNvSpPr/>
          <p:nvPr/>
        </p:nvSpPr>
        <p:spPr>
          <a:xfrm>
            <a:off x="4794290" y="1757958"/>
            <a:ext cx="3358753" cy="10487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Marginalization and isolation of certain racial groups from opportunities and resources.</a:t>
            </a:r>
            <a:endParaRPr lang="en-US" sz="1721" dirty="0"/>
          </a:p>
        </p:txBody>
      </p:sp>
      <p:sp>
        <p:nvSpPr>
          <p:cNvPr id="10" name="Shape 6"/>
          <p:cNvSpPr/>
          <p:nvPr/>
        </p:nvSpPr>
        <p:spPr>
          <a:xfrm>
            <a:off x="772478" y="2945368"/>
            <a:ext cx="7599045" cy="132611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990957" y="3084076"/>
            <a:ext cx="3358753" cy="3495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Economic Inequality</a:t>
            </a:r>
            <a:endParaRPr lang="en-US" sz="1721" dirty="0"/>
          </a:p>
        </p:txBody>
      </p:sp>
      <p:sp>
        <p:nvSpPr>
          <p:cNvPr id="12" name="Text 8"/>
          <p:cNvSpPr/>
          <p:nvPr/>
        </p:nvSpPr>
        <p:spPr>
          <a:xfrm>
            <a:off x="4794290" y="3084076"/>
            <a:ext cx="3358753" cy="10487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Disparities in income, wealth, and employment opportunities based on race.</a:t>
            </a:r>
            <a:endParaRPr lang="en-US" sz="1721" dirty="0"/>
          </a:p>
        </p:txBody>
      </p:sp>
      <p:sp>
        <p:nvSpPr>
          <p:cNvPr id="13" name="Shape 9"/>
          <p:cNvSpPr/>
          <p:nvPr/>
        </p:nvSpPr>
        <p:spPr>
          <a:xfrm>
            <a:off x="772478" y="4271486"/>
            <a:ext cx="7599045" cy="16756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990957" y="4410194"/>
            <a:ext cx="3358753" cy="3495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Health Disparities</a:t>
            </a:r>
            <a:endParaRPr lang="en-US" sz="1721" dirty="0"/>
          </a:p>
        </p:txBody>
      </p:sp>
      <p:sp>
        <p:nvSpPr>
          <p:cNvPr id="15" name="Text 11"/>
          <p:cNvSpPr/>
          <p:nvPr/>
        </p:nvSpPr>
        <p:spPr>
          <a:xfrm>
            <a:off x="4794290" y="4410194"/>
            <a:ext cx="3358753" cy="1398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Unequal access to healthcare and higher rates of health problems among minority groups.</a:t>
            </a:r>
            <a:endParaRPr lang="en-US" sz="1721" dirty="0"/>
          </a:p>
        </p:txBody>
      </p:sp>
      <p:sp>
        <p:nvSpPr>
          <p:cNvPr id="16" name="Shape 12"/>
          <p:cNvSpPr/>
          <p:nvPr/>
        </p:nvSpPr>
        <p:spPr>
          <a:xfrm>
            <a:off x="772478" y="5947172"/>
            <a:ext cx="7599045" cy="16756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990957" y="6085880"/>
            <a:ext cx="3358753" cy="3495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Violence and Crime</a:t>
            </a:r>
            <a:endParaRPr lang="en-US" sz="1721" dirty="0"/>
          </a:p>
        </p:txBody>
      </p:sp>
      <p:sp>
        <p:nvSpPr>
          <p:cNvPr id="18" name="Text 14"/>
          <p:cNvSpPr/>
          <p:nvPr/>
        </p:nvSpPr>
        <p:spPr>
          <a:xfrm>
            <a:off x="4794290" y="6085880"/>
            <a:ext cx="3358753" cy="1398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Increased risk of violence, discrimination, and criminal justice disparities faced by certain racial groups.</a:t>
            </a:r>
            <a:endParaRPr lang="en-US" sz="172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28147" y="1376005"/>
            <a:ext cx="7860506" cy="1145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512"/>
              </a:lnSpc>
              <a:buNone/>
            </a:pPr>
            <a:r>
              <a:rPr lang="en-US" sz="361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Addressing Racism and Discrimination</a:t>
            </a:r>
            <a:endParaRPr lang="en-US" sz="3610" dirty="0"/>
          </a:p>
        </p:txBody>
      </p:sp>
      <p:sp>
        <p:nvSpPr>
          <p:cNvPr id="6" name="Shape 2"/>
          <p:cNvSpPr/>
          <p:nvPr/>
        </p:nvSpPr>
        <p:spPr>
          <a:xfrm>
            <a:off x="6128147" y="2796897"/>
            <a:ext cx="3838575" cy="1936671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7" name="Text 3"/>
          <p:cNvSpPr/>
          <p:nvPr/>
        </p:nvSpPr>
        <p:spPr>
          <a:xfrm>
            <a:off x="6311503" y="2980253"/>
            <a:ext cx="3002280" cy="286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6"/>
              </a:lnSpc>
              <a:buNone/>
            </a:pPr>
            <a:r>
              <a:rPr lang="en-US" sz="180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Education and Awareness</a:t>
            </a:r>
            <a:endParaRPr lang="en-US" sz="1805" dirty="0"/>
          </a:p>
        </p:txBody>
      </p:sp>
      <p:sp>
        <p:nvSpPr>
          <p:cNvPr id="8" name="Text 4"/>
          <p:cNvSpPr/>
          <p:nvPr/>
        </p:nvSpPr>
        <p:spPr>
          <a:xfrm>
            <a:off x="6311503" y="3376732"/>
            <a:ext cx="3471863" cy="1173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0"/>
              </a:lnSpc>
              <a:buNone/>
            </a:pPr>
            <a:r>
              <a:rPr lang="en-US" sz="14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Educating individuals about the history, causes, and consequences of racism and discrimination is crucial to foster understanding and empathy.</a:t>
            </a:r>
            <a:endParaRPr lang="en-US" sz="1444" dirty="0"/>
          </a:p>
        </p:txBody>
      </p:sp>
      <p:sp>
        <p:nvSpPr>
          <p:cNvPr id="9" name="Shape 5"/>
          <p:cNvSpPr/>
          <p:nvPr/>
        </p:nvSpPr>
        <p:spPr>
          <a:xfrm>
            <a:off x="10150078" y="2796897"/>
            <a:ext cx="3838575" cy="1936671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10" name="Text 6"/>
          <p:cNvSpPr/>
          <p:nvPr/>
        </p:nvSpPr>
        <p:spPr>
          <a:xfrm>
            <a:off x="10333434" y="2980253"/>
            <a:ext cx="2654379" cy="286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6"/>
              </a:lnSpc>
              <a:buNone/>
            </a:pPr>
            <a:r>
              <a:rPr lang="en-US" sz="180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Diversity and Inclusion</a:t>
            </a:r>
            <a:endParaRPr lang="en-US" sz="1805" dirty="0"/>
          </a:p>
        </p:txBody>
      </p:sp>
      <p:sp>
        <p:nvSpPr>
          <p:cNvPr id="11" name="Text 7"/>
          <p:cNvSpPr/>
          <p:nvPr/>
        </p:nvSpPr>
        <p:spPr>
          <a:xfrm>
            <a:off x="10333434" y="3376732"/>
            <a:ext cx="3471863" cy="8801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0"/>
              </a:lnSpc>
              <a:buNone/>
            </a:pPr>
            <a:r>
              <a:rPr lang="en-US" sz="14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Promoting diversity and inclusion in workplaces, schools, and communities can create more equitable spaces for all.</a:t>
            </a:r>
            <a:endParaRPr lang="en-US" sz="1444" dirty="0"/>
          </a:p>
        </p:txBody>
      </p:sp>
      <p:sp>
        <p:nvSpPr>
          <p:cNvPr id="12" name="Shape 8"/>
          <p:cNvSpPr/>
          <p:nvPr/>
        </p:nvSpPr>
        <p:spPr>
          <a:xfrm>
            <a:off x="6128147" y="4916924"/>
            <a:ext cx="3838575" cy="1936671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13" name="Text 9"/>
          <p:cNvSpPr/>
          <p:nvPr/>
        </p:nvSpPr>
        <p:spPr>
          <a:xfrm>
            <a:off x="6311503" y="5100280"/>
            <a:ext cx="2291953" cy="286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6"/>
              </a:lnSpc>
              <a:buNone/>
            </a:pPr>
            <a:r>
              <a:rPr lang="en-US" sz="180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Policy Reform</a:t>
            </a:r>
            <a:endParaRPr lang="en-US" sz="1805" dirty="0"/>
          </a:p>
        </p:txBody>
      </p:sp>
      <p:sp>
        <p:nvSpPr>
          <p:cNvPr id="14" name="Text 10"/>
          <p:cNvSpPr/>
          <p:nvPr/>
        </p:nvSpPr>
        <p:spPr>
          <a:xfrm>
            <a:off x="6311503" y="5496758"/>
            <a:ext cx="3471863" cy="1173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0"/>
              </a:lnSpc>
              <a:buNone/>
            </a:pPr>
            <a:r>
              <a:rPr lang="en-US" sz="14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Addressing systemic racism requires policy changes that eliminate discriminatory practices and create a more equitable society.</a:t>
            </a:r>
            <a:endParaRPr lang="en-US" sz="1444" dirty="0"/>
          </a:p>
        </p:txBody>
      </p:sp>
      <p:sp>
        <p:nvSpPr>
          <p:cNvPr id="15" name="Shape 11"/>
          <p:cNvSpPr/>
          <p:nvPr/>
        </p:nvSpPr>
        <p:spPr>
          <a:xfrm>
            <a:off x="10150078" y="4916924"/>
            <a:ext cx="3838575" cy="1936671"/>
          </a:xfrm>
          <a:prstGeom prst="roundRect">
            <a:avLst>
              <a:gd name="adj" fmla="val 1420"/>
            </a:avLst>
          </a:prstGeom>
          <a:solidFill>
            <a:srgbClr val="26262B"/>
          </a:solidFill>
          <a:ln/>
        </p:spPr>
      </p:sp>
      <p:sp>
        <p:nvSpPr>
          <p:cNvPr id="16" name="Text 12"/>
          <p:cNvSpPr/>
          <p:nvPr/>
        </p:nvSpPr>
        <p:spPr>
          <a:xfrm>
            <a:off x="10333434" y="5100280"/>
            <a:ext cx="2677716" cy="286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56"/>
              </a:lnSpc>
              <a:buNone/>
            </a:pPr>
            <a:r>
              <a:rPr lang="en-US" sz="1805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Anti-Racism Initiatives</a:t>
            </a:r>
            <a:endParaRPr lang="en-US" sz="1805" dirty="0"/>
          </a:p>
        </p:txBody>
      </p:sp>
      <p:sp>
        <p:nvSpPr>
          <p:cNvPr id="17" name="Text 13"/>
          <p:cNvSpPr/>
          <p:nvPr/>
        </p:nvSpPr>
        <p:spPr>
          <a:xfrm>
            <a:off x="10333434" y="5496758"/>
            <a:ext cx="3471863" cy="1173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0"/>
              </a:lnSpc>
              <a:buNone/>
            </a:pPr>
            <a:r>
              <a:rPr lang="en-US" sz="14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Anti-racism initiatives aim to actively dismantle racism and promote racial justice through various strategies, such as community organizing and advocacy.</a:t>
            </a:r>
            <a:endParaRPr lang="en-US" sz="1444" dirty="0"/>
          </a:p>
        </p:txBody>
      </p:sp>
      <p:pic>
        <p:nvPicPr>
          <p:cNvPr id="1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510076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Conclusion and Call to Action</a:t>
            </a:r>
            <a:endParaRPr lang="en-US" sz="4465" dirty="0"/>
          </a:p>
        </p:txBody>
      </p:sp>
      <p:sp>
        <p:nvSpPr>
          <p:cNvPr id="6" name="Text 2"/>
          <p:cNvSpPr/>
          <p:nvPr/>
        </p:nvSpPr>
        <p:spPr>
          <a:xfrm>
            <a:off x="793790" y="4267795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Racism and discrimination are deeply embedded in society, but by understanding their complexities, promoting education and awareness, and advocating for systemic change, we can work towards a more just and equitable future for all.</a:t>
            </a:r>
            <a:endParaRPr lang="en-US" sz="178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584</Words>
  <Application>Microsoft Office PowerPoint</Application>
  <PresentationFormat>Custom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Noto Sans TC</vt:lpstr>
      <vt:lpstr>Sora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 840</cp:lastModifiedBy>
  <cp:revision>4</cp:revision>
  <dcterms:created xsi:type="dcterms:W3CDTF">2024-07-31T13:03:25Z</dcterms:created>
  <dcterms:modified xsi:type="dcterms:W3CDTF">2024-08-01T15:29:24Z</dcterms:modified>
</cp:coreProperties>
</file>